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5.xml.rels" ContentType="application/vnd.openxmlformats-package.relationships+xml"/>
  <Override PartName="/ppt/notesSlides/notesSlide5.xml" ContentType="application/vnd.openxmlformats-officedocument.presentationml.notesSlide+xml"/>
  <Override PartName="/ppt/media/image5.png" ContentType="image/png"/>
  <Override PartName="/ppt/media/image4.png" ContentType="image/png"/>
  <Override PartName="/ppt/media/image3.png" ContentType="image/png"/>
  <Override PartName="/ppt/media/image1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hdphoto5.wdp" ContentType="image/vnd.ms-photo"/>
  <Override PartName="/ppt/media/hdphoto1.wdp" ContentType="image/vnd.ms-photo"/>
  <Override PartName="/ppt/media/hdphoto2.wdp" ContentType="image/vnd.ms-photo"/>
  <Override PartName="/ppt/media/hdphoto3.wdp" ContentType="image/vnd.ms-photo"/>
  <Override PartName="/ppt/media/hdphoto4.wdp" ContentType="image/vnd.ms-photo"/>
  <Override PartName="/ppt/media/image15.png" ContentType="image/png"/>
  <Override PartName="/ppt/media/image14.png" ContentType="image/png"/>
  <Override PartName="/ppt/media/image13.png" ContentType="image/png"/>
  <Override PartName="/ppt/media/image2.jpeg" ContentType="image/jpeg"/>
  <Override PartName="/ppt/media/image10.png" ContentType="image/png"/>
  <Override PartName="/ppt/media/image11.png" ContentType="image/png"/>
  <Override PartName="/ppt/media/image12.png" ContentType="image/pn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x="10080625" cy="5670550"/>
  <p:notesSz cx="7772400" cy="100584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
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8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 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19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12065B3B-95FA-4A83-86A4-D131E6D8F99A}" type="slidenum">
              <a:rPr b="0" lang="en-US" sz="1400" spc="-1" strike="noStrike">
                <a:latin typeface="Times New Roman"/>
              </a:rPr>
              <a:t>1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sldImg"/>
          </p:nvPr>
        </p:nvSpPr>
        <p:spPr>
          <a:xfrm>
            <a:off x="870120" y="1257480"/>
            <a:ext cx="6031080" cy="3392640"/>
          </a:xfrm>
          <a:prstGeom prst="rect">
            <a:avLst/>
          </a:prstGeom>
        </p:spPr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777960" y="4840200"/>
            <a:ext cx="6215040" cy="39592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70" name="CustomShape 3"/>
          <p:cNvSpPr/>
          <p:nvPr/>
        </p:nvSpPr>
        <p:spPr>
          <a:xfrm>
            <a:off x="4402080" y="9553680"/>
            <a:ext cx="3367080" cy="5032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7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8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5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9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0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4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9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8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1" name="PlaceHolder 3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6" name="PlaceHolder 5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09" name="PlaceHolder 3"/>
          <p:cNvSpPr>
            <a:spLocks noGrp="1"/>
          </p:cNvSpPr>
          <p:nvPr>
            <p:ph type="body"/>
          </p:nvPr>
        </p:nvSpPr>
        <p:spPr>
          <a:xfrm>
            <a:off x="357156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0" name="PlaceHolder 4"/>
          <p:cNvSpPr>
            <a:spLocks noGrp="1"/>
          </p:cNvSpPr>
          <p:nvPr>
            <p:ph type="body"/>
          </p:nvPr>
        </p:nvSpPr>
        <p:spPr>
          <a:xfrm>
            <a:off x="6639120" y="132660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1" name="PlaceHolder 5"/>
          <p:cNvSpPr>
            <a:spLocks noGrp="1"/>
          </p:cNvSpPr>
          <p:nvPr>
            <p:ph type="body"/>
          </p:nvPr>
        </p:nvSpPr>
        <p:spPr>
          <a:xfrm>
            <a:off x="50400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2" name="PlaceHolder 6"/>
          <p:cNvSpPr>
            <a:spLocks noGrp="1"/>
          </p:cNvSpPr>
          <p:nvPr>
            <p:ph type="body"/>
          </p:nvPr>
        </p:nvSpPr>
        <p:spPr>
          <a:xfrm>
            <a:off x="357156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3" name="PlaceHolder 7"/>
          <p:cNvSpPr>
            <a:spLocks noGrp="1"/>
          </p:cNvSpPr>
          <p:nvPr>
            <p:ph type="body"/>
          </p:nvPr>
        </p:nvSpPr>
        <p:spPr>
          <a:xfrm>
            <a:off x="6639120" y="3044520"/>
            <a:ext cx="292104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2000" cy="43884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5152680" y="304452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5152680" y="1326600"/>
            <a:ext cx="442692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504000" y="3044520"/>
            <a:ext cx="9072000" cy="15685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25.xml"/><Relationship Id="rId3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8.xml"/><Relationship Id="rId6" Type="http://schemas.openxmlformats.org/officeDocument/2006/relationships/slideLayout" Target="../slideLayouts/slideLayout29.xml"/><Relationship Id="rId7" Type="http://schemas.openxmlformats.org/officeDocument/2006/relationships/slideLayout" Target="../slideLayouts/slideLayout30.xml"/><Relationship Id="rId8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2"/>
    <p:sldLayoutId id="2147483676" r:id="rId3"/>
    <p:sldLayoutId id="2147483677" r:id="rId4"/>
    <p:sldLayoutId id="2147483678" r:id="rId5"/>
    <p:sldLayoutId id="2147483679" r:id="rId6"/>
    <p:sldLayoutId id="2147483680" r:id="rId7"/>
    <p:sldLayoutId id="2147483681" r:id="rId8"/>
    <p:sldLayoutId id="2147483682" r:id="rId9"/>
    <p:sldLayoutId id="2147483683" r:id="rId10"/>
    <p:sldLayoutId id="2147483684" r:id="rId11"/>
    <p:sldLayoutId id="2147483685" r:id="rId12"/>
    <p:sldLayoutId id="2147483686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microsoft.com/office/2007/relationships/hdphoto" Target="../media/hdphoto1.wdp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microsoft.com/office/2007/relationships/hdphoto" Target="../media/hdphoto2.wdp"/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microsoft.com/office/2007/relationships/hdphoto" Target="../media/hdphoto3.wdp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microsoft.com/office/2007/relationships/hdphoto" Target="../media/hdphoto4.wdp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slideLayout" Target="../slideLayouts/slideLayout13.xml"/><Relationship Id="rId6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microsoft.com/office/2007/relationships/hdphoto" Target="../media/hdphoto5.wdp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slideLayout" Target="../slideLayouts/slideLayout25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Afbeelding 3" descr=""/>
          <p:cNvPicPr/>
          <p:nvPr/>
        </p:nvPicPr>
        <p:blipFill>
          <a:blip r:embed="rId1"/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21" name="CustomShape 1"/>
          <p:cNvSpPr/>
          <p:nvPr/>
        </p:nvSpPr>
        <p:spPr>
          <a:xfrm>
            <a:off x="0" y="420840"/>
            <a:ext cx="7785720" cy="204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Probabilistic thunderstorm forecasts using Harmonie and ECMWF predictors with logistic regression and machine learning technique(s)</a:t>
            </a:r>
            <a:endParaRPr b="0" lang="en-US" sz="3600" spc="-1" strike="noStrike">
              <a:latin typeface="Arial"/>
            </a:endParaRPr>
          </a:p>
        </p:txBody>
      </p:sp>
      <p:sp>
        <p:nvSpPr>
          <p:cNvPr id="122" name="CustomShape 2"/>
          <p:cNvSpPr/>
          <p:nvPr/>
        </p:nvSpPr>
        <p:spPr>
          <a:xfrm>
            <a:off x="-664920" y="4206240"/>
            <a:ext cx="9069840" cy="18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Date: 2 April 2019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By Edward Groot</a:t>
            </a:r>
            <a:endParaRPr b="0" lang="en-US" sz="1400" spc="-1" strike="noStrike"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Supervisors: Maurice Schmeits (KNMI), Kirien Whan (KNMI), Willem Jan van de Berg (IMAU)</a:t>
            </a:r>
            <a:endParaRPr b="0" lang="en-US" sz="1400" spc="-1" strike="noStrike">
              <a:latin typeface="Arial"/>
            </a:endParaRPr>
          </a:p>
        </p:txBody>
      </p:sp>
      <p:pic>
        <p:nvPicPr>
          <p:cNvPr id="123" name="Afbeelding 6" descr=""/>
          <p:cNvPicPr/>
          <p:nvPr/>
        </p:nvPicPr>
        <p:blipFill>
          <a:blip r:embed="rId2"/>
          <a:stretch/>
        </p:blipFill>
        <p:spPr>
          <a:xfrm>
            <a:off x="1914480" y="2468880"/>
            <a:ext cx="3838680" cy="2158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4" name="Afbeelding 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25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Why statistical post-processing?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26" name="CustomShape 2"/>
          <p:cNvSpPr/>
          <p:nvPr/>
        </p:nvSpPr>
        <p:spPr>
          <a:xfrm>
            <a:off x="457200" y="1326600"/>
            <a:ext cx="6909840" cy="2971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Direct model output (DMO) from a numerical weather prediction (NWP) model is biased, because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Model has gridboxes which represent gridbox average conditions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Also: missing physics &amp; chaos in the system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Allows to quantify uncertainty from deterministic output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We can correct systematic errors! </a:t>
            </a: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  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27" name="Afbeelding 118" descr=""/>
          <p:cNvPicPr/>
          <p:nvPr/>
        </p:nvPicPr>
        <p:blipFill>
          <a:blip r:embed="rId3"/>
          <a:stretch/>
        </p:blipFill>
        <p:spPr>
          <a:xfrm>
            <a:off x="5311440" y="3382560"/>
            <a:ext cx="5027400" cy="21405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Afbeelding 7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29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Predictand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0" name="CustomShape 2"/>
          <p:cNvSpPr/>
          <p:nvPr/>
        </p:nvSpPr>
        <p:spPr>
          <a:xfrm>
            <a:off x="504000" y="1326600"/>
            <a:ext cx="7198560" cy="2108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108360">
              <a:lnSpc>
                <a:spcPct val="10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1. Occurrence of 2 or more lightning discharges within a region, “thunderstorm event” </a:t>
            </a:r>
            <a:endParaRPr b="0" lang="en-US" sz="2800" spc="-1" strike="noStrike">
              <a:latin typeface="Arial"/>
            </a:endParaRPr>
          </a:p>
          <a:p>
            <a:pPr marL="108360">
              <a:lnSpc>
                <a:spcPct val="100000"/>
              </a:lnSpc>
              <a:spcBef>
                <a:spcPts val="1417"/>
              </a:spcBef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2. Maximum intensity within region, number of discharges / 5 min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Based on KNMI lightning detections (as “truth”)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Any lightning detection dataset is not 100% accurate</a:t>
            </a:r>
            <a:endParaRPr b="0" lang="en-US" sz="28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pc="-1" strike="noStrike">
                <a:solidFill>
                  <a:srgbClr val="000000"/>
                </a:solidFill>
                <a:latin typeface="Arial"/>
                <a:ea typeface="DejaVu Sans"/>
              </a:rPr>
              <a:t>Netherlands distributed in 12 regions; 6 hour time bins</a:t>
            </a:r>
            <a:endParaRPr b="0" lang="en-US" sz="28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417"/>
              </a:spcBef>
            </a:pPr>
            <a:endParaRPr b="0" lang="en-US" sz="2800" spc="-1" strike="noStrike">
              <a:latin typeface="Arial"/>
            </a:endParaRPr>
          </a:p>
        </p:txBody>
      </p:sp>
      <p:pic>
        <p:nvPicPr>
          <p:cNvPr id="131" name="Afbeelding 255" descr=""/>
          <p:cNvPicPr/>
          <p:nvPr/>
        </p:nvPicPr>
        <p:blipFill>
          <a:blip r:embed="rId3"/>
          <a:stretch/>
        </p:blipFill>
        <p:spPr>
          <a:xfrm>
            <a:off x="5096520" y="3384720"/>
            <a:ext cx="4477320" cy="2239920"/>
          </a:xfrm>
          <a:prstGeom prst="rect">
            <a:avLst/>
          </a:prstGeom>
          <a:ln>
            <a:noFill/>
          </a:ln>
        </p:spPr>
      </p:pic>
      <p:pic>
        <p:nvPicPr>
          <p:cNvPr id="132" name="Afbeelding 6" descr=""/>
          <p:cNvPicPr/>
          <p:nvPr/>
        </p:nvPicPr>
        <p:blipFill>
          <a:blip r:embed="rId4"/>
          <a:stretch/>
        </p:blipFill>
        <p:spPr>
          <a:xfrm>
            <a:off x="1109520" y="3336120"/>
            <a:ext cx="2158560" cy="2446560"/>
          </a:xfrm>
          <a:prstGeom prst="rect">
            <a:avLst/>
          </a:prstGeom>
          <a:ln>
            <a:noFill/>
          </a:ln>
        </p:spPr>
      </p:pic>
      <p:sp>
        <p:nvSpPr>
          <p:cNvPr id="133" name="CustomShape 3"/>
          <p:cNvSpPr/>
          <p:nvPr/>
        </p:nvSpPr>
        <p:spPr>
          <a:xfrm>
            <a:off x="504000" y="1226880"/>
            <a:ext cx="6657480" cy="653760"/>
          </a:xfrm>
          <a:prstGeom prst="rect">
            <a:avLst/>
          </a:prstGeom>
          <a:noFill/>
          <a:ln>
            <a:solidFill>
              <a:srgbClr val="c00000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Afbeelding 10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35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Methodology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36" name="CustomShape 2"/>
          <p:cNvSpPr/>
          <p:nvPr/>
        </p:nvSpPr>
        <p:spPr>
          <a:xfrm>
            <a:off x="504000" y="1326600"/>
            <a:ext cx="7031160" cy="3975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Use and compare (extended) logistic regression &amp; quantile regression forests (all multivariate)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Derive conditional thunderstorm probabilities; conditional on predictors from NWP model output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Old system: heavily leaning on instability indices and convective precipitation from hydrostatic HIRLAM + ECMWF 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New system based on non-hydrostatic Harmonie: e.g. vertical velocity, cloud ice &amp; graupel content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Algorithms for predictor selection/elimination from potential predictor set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37" name="CustomShape 3"/>
          <p:cNvSpPr/>
          <p:nvPr/>
        </p:nvSpPr>
        <p:spPr>
          <a:xfrm>
            <a:off x="91440" y="5303520"/>
            <a:ext cx="521028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4"/>
          <p:cNvSpPr/>
          <p:nvPr/>
        </p:nvSpPr>
        <p:spPr>
          <a:xfrm>
            <a:off x="5246640" y="5323320"/>
            <a:ext cx="483156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Afbeelding 7" descr=""/>
          <p:cNvPicPr/>
          <p:nvPr/>
        </p:nvPicPr>
        <p:blipFill>
          <a:blip r:embed="rId3"/>
          <a:stretch/>
        </p:blipFill>
        <p:spPr>
          <a:xfrm>
            <a:off x="7920720" y="2013840"/>
            <a:ext cx="2158560" cy="2446560"/>
          </a:xfrm>
          <a:prstGeom prst="rect">
            <a:avLst/>
          </a:prstGeom>
          <a:ln>
            <a:noFill/>
          </a:ln>
        </p:spPr>
      </p:pic>
      <p:sp>
        <p:nvSpPr>
          <p:cNvPr id="140" name="CustomShape 5"/>
          <p:cNvSpPr/>
          <p:nvPr/>
        </p:nvSpPr>
        <p:spPr>
          <a:xfrm>
            <a:off x="7305480" y="2939040"/>
            <a:ext cx="613800" cy="37476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1" name="Afbeelding 1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42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Methodology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3" name="CustomShape 2"/>
          <p:cNvSpPr/>
          <p:nvPr/>
        </p:nvSpPr>
        <p:spPr>
          <a:xfrm>
            <a:off x="504000" y="1098360"/>
            <a:ext cx="9003960" cy="1172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Build models for conditional thunderstorm probability</a:t>
            </a:r>
            <a:endParaRPr b="0" lang="en-US" sz="3200" spc="-1" strike="noStrike">
              <a:latin typeface="Arial"/>
            </a:endParaRPr>
          </a:p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Conditional on model predictors (examples below)</a:t>
            </a:r>
            <a:endParaRPr b="0" lang="en-US" sz="3200" spc="-1" strike="noStrike">
              <a:latin typeface="Arial"/>
            </a:endParaRPr>
          </a:p>
        </p:txBody>
      </p:sp>
      <p:sp>
        <p:nvSpPr>
          <p:cNvPr id="144" name="CustomShape 3"/>
          <p:cNvSpPr/>
          <p:nvPr/>
        </p:nvSpPr>
        <p:spPr>
          <a:xfrm>
            <a:off x="91440" y="5303520"/>
            <a:ext cx="521028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Transformed Harmonie graupel @ power 0.2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5" name="CustomShape 4"/>
          <p:cNvSpPr/>
          <p:nvPr/>
        </p:nvSpPr>
        <p:spPr>
          <a:xfrm>
            <a:off x="5246640" y="5323320"/>
            <a:ext cx="483156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Sqrt(Most Unstable CAPE); entrainment corr.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6" name="Line 5"/>
          <p:cNvSpPr/>
          <p:nvPr/>
        </p:nvSpPr>
        <p:spPr>
          <a:xfrm>
            <a:off x="2049840" y="2293200"/>
            <a:ext cx="360" cy="264744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7" name="CustomShape 6"/>
          <p:cNvSpPr/>
          <p:nvPr/>
        </p:nvSpPr>
        <p:spPr>
          <a:xfrm>
            <a:off x="2050200" y="3598560"/>
            <a:ext cx="360000" cy="205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8" name="CustomShape 7"/>
          <p:cNvSpPr/>
          <p:nvPr/>
        </p:nvSpPr>
        <p:spPr>
          <a:xfrm>
            <a:off x="2016720" y="3295080"/>
            <a:ext cx="27309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Unstable (statistically)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49" name="Line 8"/>
          <p:cNvSpPr/>
          <p:nvPr/>
        </p:nvSpPr>
        <p:spPr>
          <a:xfrm>
            <a:off x="7662960" y="2322000"/>
            <a:ext cx="360" cy="2707200"/>
          </a:xfrm>
          <a:prstGeom prst="line">
            <a:avLst/>
          </a:prstGeom>
          <a:ln>
            <a:solidFill>
              <a:srgbClr val="4a7ebb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0" name="CustomShape 9"/>
          <p:cNvSpPr/>
          <p:nvPr/>
        </p:nvSpPr>
        <p:spPr>
          <a:xfrm>
            <a:off x="7642440" y="3598920"/>
            <a:ext cx="360000" cy="205200"/>
          </a:xfrm>
          <a:prstGeom prst="rightArrow">
            <a:avLst>
              <a:gd name="adj1" fmla="val 50000"/>
              <a:gd name="adj2" fmla="val 50000"/>
            </a:avLst>
          </a:prstGeom>
          <a:ln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51" name="CustomShape 10"/>
          <p:cNvSpPr/>
          <p:nvPr/>
        </p:nvSpPr>
        <p:spPr>
          <a:xfrm>
            <a:off x="7589520" y="3831480"/>
            <a:ext cx="2489760" cy="36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Unstable (statistically) </a:t>
            </a:r>
            <a:endParaRPr b="0" lang="en-US" sz="1800" spc="-1" strike="noStrike">
              <a:latin typeface="Arial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3"/>
          <a:stretch/>
        </p:blipFill>
        <p:spPr>
          <a:xfrm>
            <a:off x="234720" y="2306880"/>
            <a:ext cx="4610520" cy="3079800"/>
          </a:xfrm>
          <a:prstGeom prst="rect">
            <a:avLst/>
          </a:prstGeom>
          <a:ln>
            <a:noFill/>
          </a:ln>
        </p:spPr>
      </p:pic>
      <p:pic>
        <p:nvPicPr>
          <p:cNvPr id="153" name="" descr=""/>
          <p:cNvPicPr/>
          <p:nvPr/>
        </p:nvPicPr>
        <p:blipFill>
          <a:blip r:embed="rId4"/>
          <a:stretch/>
        </p:blipFill>
        <p:spPr>
          <a:xfrm>
            <a:off x="5577840" y="2297880"/>
            <a:ext cx="4479480" cy="30632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Afbeelding 15" descr=""/>
          <p:cNvPicPr/>
          <p:nvPr/>
        </p:nvPicPr>
        <p:blipFill>
          <a:blip r:embed="rId1"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48000" sat="57000"/>
                    </a14:imgEffect>
                  </a14:imgLayer>
                </a14:imgProps>
              </a:ext>
            </a:extLst>
          </a:blip>
          <a:stretch/>
        </p:blipFill>
        <p:spPr>
          <a:xfrm>
            <a:off x="0" y="-180360"/>
            <a:ext cx="10079280" cy="5994360"/>
          </a:xfrm>
          <a:prstGeom prst="rect">
            <a:avLst/>
          </a:prstGeom>
          <a:ln>
            <a:noFill/>
          </a:ln>
        </p:spPr>
      </p:pic>
      <p:sp>
        <p:nvSpPr>
          <p:cNvPr id="155" name="CustomShape 1"/>
          <p:cNvSpPr/>
          <p:nvPr/>
        </p:nvSpPr>
        <p:spPr>
          <a:xfrm>
            <a:off x="504000" y="226080"/>
            <a:ext cx="9069840" cy="944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 algn="ctr">
              <a:lnSpc>
                <a:spcPct val="100000"/>
              </a:lnSpc>
            </a:pPr>
            <a:r>
              <a:rPr b="0" lang="en-US" sz="4400" spc="-1" strike="noStrike">
                <a:solidFill>
                  <a:srgbClr val="000000"/>
                </a:solidFill>
                <a:latin typeface="Arial"/>
                <a:ea typeface="DejaVu Sans"/>
              </a:rPr>
              <a:t>Preliminary result (example)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56" name="CustomShape 2"/>
          <p:cNvSpPr/>
          <p:nvPr/>
        </p:nvSpPr>
        <p:spPr>
          <a:xfrm>
            <a:off x="504000" y="1326600"/>
            <a:ext cx="9069840" cy="328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>
            <a:normAutofit/>
          </a:bodyPr>
          <a:p>
            <a:pPr marL="432000" indent="-3222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solidFill>
                  <a:srgbClr val="000000"/>
                </a:solidFill>
                <a:latin typeface="Arial"/>
                <a:ea typeface="DejaVu Sans"/>
              </a:rPr>
              <a:t>Brier skill score as function of number of predictors</a:t>
            </a:r>
            <a:endParaRPr b="0" lang="en-US" sz="3200" spc="-1" strike="noStrike">
              <a:latin typeface="Arial"/>
            </a:endParaRPr>
          </a:p>
        </p:txBody>
      </p:sp>
      <p:pic>
        <p:nvPicPr>
          <p:cNvPr id="157" name="Afbeelding 331" descr=""/>
          <p:cNvPicPr/>
          <p:nvPr/>
        </p:nvPicPr>
        <p:blipFill>
          <a:blip r:embed="rId3"/>
          <a:stretch/>
        </p:blipFill>
        <p:spPr>
          <a:xfrm>
            <a:off x="5377680" y="2560320"/>
            <a:ext cx="4700520" cy="3381480"/>
          </a:xfrm>
          <a:prstGeom prst="rect">
            <a:avLst/>
          </a:prstGeom>
          <a:ln>
            <a:noFill/>
          </a:ln>
        </p:spPr>
      </p:pic>
      <p:pic>
        <p:nvPicPr>
          <p:cNvPr id="158" name="Afbeelding 332" descr=""/>
          <p:cNvPicPr/>
          <p:nvPr/>
        </p:nvPicPr>
        <p:blipFill>
          <a:blip r:embed="rId4"/>
          <a:stretch/>
        </p:blipFill>
        <p:spPr>
          <a:xfrm>
            <a:off x="182880" y="2743200"/>
            <a:ext cx="4966560" cy="2832840"/>
          </a:xfrm>
          <a:prstGeom prst="rect">
            <a:avLst/>
          </a:prstGeom>
          <a:ln>
            <a:noFill/>
          </a:ln>
        </p:spPr>
      </p:pic>
      <p:sp>
        <p:nvSpPr>
          <p:cNvPr id="159" name="CustomShape 3"/>
          <p:cNvSpPr/>
          <p:nvPr/>
        </p:nvSpPr>
        <p:spPr>
          <a:xfrm>
            <a:off x="822960" y="2739960"/>
            <a:ext cx="4570200" cy="600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Logistic regression: initial cross-validation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0" name="CustomShape 4"/>
          <p:cNvSpPr/>
          <p:nvPr/>
        </p:nvSpPr>
        <p:spPr>
          <a:xfrm>
            <a:off x="182880" y="3864240"/>
            <a:ext cx="167040" cy="4485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1" name="CustomShape 5"/>
          <p:cNvSpPr/>
          <p:nvPr/>
        </p:nvSpPr>
        <p:spPr>
          <a:xfrm>
            <a:off x="2463120" y="5324040"/>
            <a:ext cx="647640" cy="1828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2" name="CustomShape 6"/>
          <p:cNvSpPr/>
          <p:nvPr/>
        </p:nvSpPr>
        <p:spPr>
          <a:xfrm>
            <a:off x="567720" y="5324040"/>
            <a:ext cx="4305240" cy="30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No. predictors </a:t>
            </a:r>
            <a:r>
              <a:rPr b="0" lang="en-US" sz="14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3" name="CustomShape 7"/>
          <p:cNvSpPr/>
          <p:nvPr/>
        </p:nvSpPr>
        <p:spPr>
          <a:xfrm>
            <a:off x="46440" y="3122280"/>
            <a:ext cx="398520" cy="2034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45000" rIns="45000" tIns="90000" bIns="90000" vert="vert270" rot="16200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Brier Skill Score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4" name="CustomShape 8"/>
          <p:cNvSpPr/>
          <p:nvPr/>
        </p:nvSpPr>
        <p:spPr>
          <a:xfrm>
            <a:off x="6822720" y="5259960"/>
            <a:ext cx="1519560" cy="302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No. predictors </a:t>
            </a:r>
            <a:r>
              <a:rPr b="0" lang="en-US" sz="1400" spc="-1" strike="noStrike">
                <a:solidFill>
                  <a:srgbClr val="000000"/>
                </a:solidFill>
                <a:latin typeface="Wingdings"/>
                <a:ea typeface="DejaVu Sans"/>
              </a:rPr>
              <a:t></a:t>
            </a:r>
            <a:endParaRPr b="0" lang="en-US" sz="1400" spc="-1" strike="noStrike">
              <a:latin typeface="Arial"/>
            </a:endParaRPr>
          </a:p>
        </p:txBody>
      </p:sp>
      <p:sp>
        <p:nvSpPr>
          <p:cNvPr id="165" name="CustomShape 9"/>
          <p:cNvSpPr/>
          <p:nvPr/>
        </p:nvSpPr>
        <p:spPr>
          <a:xfrm flipV="1">
            <a:off x="822960" y="3707640"/>
            <a:ext cx="360" cy="1237320"/>
          </a:xfrm>
          <a:custGeom>
            <a:avLst/>
            <a:gdLst/>
            <a:ahLst/>
            <a:rect l="l" t="t" r="r" b="b"/>
            <a:pathLst>
              <a:path w="21600" h="2160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>
            <a:solidFill>
              <a:srgbClr val="4a7ebb"/>
            </a:solidFill>
            <a:round/>
            <a:headEnd len="med" type="triangle" w="med"/>
            <a:tailEnd len="med" type="triangle" w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6" name="CustomShape 10"/>
          <p:cNvSpPr/>
          <p:nvPr/>
        </p:nvSpPr>
        <p:spPr>
          <a:xfrm rot="16200000">
            <a:off x="-8640" y="4012560"/>
            <a:ext cx="1903320" cy="36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/>
          <a:p>
            <a:pPr algn="ctr">
              <a:lnSpc>
                <a:spcPct val="100000"/>
              </a:lnSpc>
            </a:pPr>
            <a:r>
              <a:rPr b="0" lang="en-US" sz="1800" spc="-1" strike="noStrike">
                <a:solidFill>
                  <a:srgbClr val="000000"/>
                </a:solidFill>
                <a:latin typeface="Arial"/>
                <a:ea typeface="DejaVu Sans"/>
              </a:rPr>
              <a:t>Same 12 regions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167" name="CustomShape 11"/>
          <p:cNvSpPr/>
          <p:nvPr/>
        </p:nvSpPr>
        <p:spPr>
          <a:xfrm>
            <a:off x="5377680" y="2261160"/>
            <a:ext cx="4701600" cy="2995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/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quantile regression forests: initial cross-validation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	</a:t>
            </a:r>
            <a:r>
              <a:rPr b="0" lang="en-US" sz="1400" spc="-1" strike="noStrike">
                <a:solidFill>
                  <a:srgbClr val="000000"/>
                </a:solidFill>
                <a:latin typeface="Arial"/>
                <a:ea typeface="DejaVu Sans"/>
              </a:rPr>
              <a:t>Region no.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372</TotalTime>
  <Application>LibreOffice/6.0.7.3.0$Linux_X86_64 LibreOffice_project/00$Build-3</Application>
  <Words>313</Words>
  <Paragraphs>40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2019-01-08T16:35:20Z</dcterms:created>
  <dc:creator>Edward Groot</dc:creator>
  <dc:description/>
  <dc:language>en-US</dc:language>
  <cp:lastModifiedBy/>
  <dcterms:modified xsi:type="dcterms:W3CDTF">2019-03-27T14:22:14Z</dcterms:modified>
  <cp:revision>211</cp:revision>
  <dc:subject/>
  <dc:title>PowerPoint-presentatie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Aangepast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</vt:i4>
  </property>
</Properties>
</file>